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80" r:id="rId4"/>
    <p:sldId id="283" r:id="rId5"/>
    <p:sldId id="279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284" r:id="rId29"/>
    <p:sldId id="308" r:id="rId30"/>
    <p:sldId id="309" r:id="rId31"/>
    <p:sldId id="310" r:id="rId32"/>
    <p:sldId id="311" r:id="rId33"/>
    <p:sldId id="312" r:id="rId34"/>
    <p:sldId id="316" r:id="rId35"/>
    <p:sldId id="317" r:id="rId36"/>
    <p:sldId id="313" r:id="rId37"/>
    <p:sldId id="314" r:id="rId38"/>
    <p:sldId id="315" r:id="rId39"/>
    <p:sldId id="318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88" d="100"/>
          <a:sy n="88" d="100"/>
        </p:scale>
        <p:origin x="-126" y="-4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D20538-E9E6-47A2-BF09-369EE913A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E8AA012-D68E-4534-BE60-E4AF41FEE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A3BADDC-EA1A-45BC-82EE-0759639E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1C25E4-F832-4D1B-AC10-B5B966F2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A5F7C0A-9D7F-4392-B8C3-00FFAE29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66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9273C4-10F1-4858-91AC-900A383D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DCFD868-EEBA-49FE-A304-DC9AD1B35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6FDBC6B-E5DB-4907-8001-568E74C65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0B65053-F600-43E6-825C-C21DA63DC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6CF8A3-CA94-42C9-9080-9B283EF1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8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A4E1AB2-4550-49E1-82E8-DEC0F61C87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A19DB89-65EC-4C52-873C-E582B1F52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1CA4CAF-ABDB-4BEF-9219-B6981954E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5C231A0-6FB8-4449-8A9B-772C075E2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36DB72-BA92-40D8-8BA8-59C3715B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9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F9BDA4-5D65-41F0-8C7D-EEF55BA3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363944-C759-4352-8300-2EE1CDA84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C062EE5-D6F5-4815-A2F3-AA12AFE11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30648F-E7D7-40DB-A762-7C9A170F9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22E70E-891D-4652-8604-59F3E5D4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0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276A41-E250-4578-9EA4-6688BBF74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B1D0548-5DF7-452F-B517-F4F5C55EC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562067-B02E-4B4C-8361-57CD019A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949F86-1006-49C9-96F0-8EAC32C2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0BFA21C-BD86-4E1B-BB83-3D2822D6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69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CAE37B-83AD-4561-A1BD-3957ECB2F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791429-E6E7-4460-903B-4F8BBEA8E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5AE3025-0F44-4C9C-B231-FB9D909AC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ACC97F2-E573-4AA8-9A7C-B6DF71C4C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D712825-5991-42B1-BD23-00DB1FD1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9424BEE-586F-4CDD-A187-7FB06470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62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7B5979-01C3-48CD-AA5F-822D963B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FA42B9B-D8C5-44E8-BF3E-BA5966780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364139A-6B07-4758-B6EF-A8617A886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9AA0503-AF6C-4AD8-957B-DB022AE3DB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6E429EB-899E-4885-89AD-7C766DF65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3C8A550-C26E-4EF5-8201-77D5DA12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6B58C2E-D287-4E21-BF99-69A2FF93E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128B5C3-1866-4939-9597-E5C738A9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2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B947B9-0D77-4626-91F2-FC68DEDB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97064E1-BA3E-4A3B-874F-55B6A4C24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5D18DFA-3A29-43A7-9162-DAE5E31B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40F49D1-CAA4-490E-899D-AC97748B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61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D056765-053D-42C4-AAAE-54D9DA031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4B9281F-C681-40A7-B568-EBD14A852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A796F1-3F8A-4D1F-9229-4852ED95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20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8C6F39-CD16-49EC-ABC9-22F5C59B8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600EF9-3BF7-45FA-AE9C-3BDEC1EA0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140CB25-A0C5-4AAE-BF12-5BAC9DEE5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DACE944-8B52-413B-8757-A7BF0260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A169413-09A4-4A7B-A112-62198FB0E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F279C5C-2E33-423A-AA90-EBC604B4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0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50662F-5912-4C41-9FD7-3208C9F7C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441147D-FB15-495B-A3DD-27F5BAC5B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DC9980A-A63B-4EEB-A4EA-519FF23AA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EA34087-E607-4A61-B3EE-0F0BE4885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B2B8BC1-8CEE-46BF-9082-098D5D039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3CDCD31-48BC-498B-A297-C24E355B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33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accent3">
                <a:lumMod val="5000"/>
                <a:lumOff val="95000"/>
              </a:schemeClr>
            </a:gs>
            <a:gs pos="54000">
              <a:schemeClr val="bg1">
                <a:alpha val="9000"/>
                <a:lumMod val="74000"/>
                <a:lumOff val="26000"/>
              </a:schemeClr>
            </a:gs>
            <a:gs pos="71000">
              <a:schemeClr val="bg1">
                <a:lumMod val="95000"/>
              </a:schemeClr>
            </a:gs>
            <a:gs pos="87000">
              <a:schemeClr val="bg1">
                <a:lumMod val="9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6779830-8920-4977-A679-635AF3959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75FF502-AE3C-436B-8412-C12DF9CB9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EC8185-4883-48F4-A17B-F486E6C5D5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95654-4221-471C-ACD1-24ECB670AEC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7BD8E7-4D5E-4276-B930-8D7B4E280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348C17-6314-4F5D-AADA-94D96BC0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49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E78A74-4DF3-467B-8EAC-205FD754A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122362"/>
            <a:ext cx="12191999" cy="30459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IP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Subnetting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– Zero to Hero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/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Fixed-Length Subnet Mask (FLSM)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CA80B71-6D35-4CBA-9EDB-3AC12FF2B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1266"/>
            <a:ext cx="9144000" cy="1655762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CyberQuince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C7790E0-F9D9-49E0-9F83-A51FBC01B779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22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umajstorovic\Desktop\Majstor Dunja\Udemmy\01 IP Subnetting - Zero to Hero v3\Section 3 - Subnetting\Images\1 a 7dd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80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85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dumajstorovic\Desktop\Majstor Dunja\Udemmy\01 IP Subnetting - Zero to Hero v3\Section 3 - Subnetting\Images\1 a 7ddd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80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57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umajstorovic\Desktop\Majstor Dunja\Udemmy\01 IP Subnetting - Zero to Hero v3\Section 3 - Subnetting\Images\1 a 7dddd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80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80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dumajstorovic\Desktop\Majstor Dunja\Udemmy\01 IP Subnetting - Zero to Hero v3\Section 3 - Subnetting\Images\1 a 7e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80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0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dumajstorovic\Desktop\Majstor Dunja\Udemmy\01 IP Subnetting - Zero to Hero v3\Section 3 - Subnetting\Images\1 a 7ee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80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72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dumajstorovic\Desktop\Majstor Dunja\Udemmy\01 IP Subnetting - Zero to Hero v3\Section 3 - Subnetting\Images\1 a 7f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80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40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dumajstorovic\Desktop\Majstor Dunja\Udemmy\01 IP Subnetting - Zero to Hero v3\Section 3 - Subnetting\Images\1 a 7fffa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80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55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dumajstorovic\Desktop\Majstor Dunja\Udemmy\01 IP Subnetting - Zero to Hero v3\Section 3 - Subnetting\Images\1 a 7fffb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80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6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dumajstorovic\Desktop\Majstor Dunja\Udemmy\01 IP Subnetting - Zero to Hero v3\Section 3 - Subnetting\Images\1 a 7fff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80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73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dumajstorovic\Desktop\Majstor Dunja\Udemmy\01 IP Subnetting - Zero to Hero v3\Section 3 - Subnetting\Images\1 a 7fffd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80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63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Fixed-Length Subnet Mask (FLSM)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Fixed</a:t>
            </a:r>
            <a:r>
              <a:rPr lang="en-US" dirty="0" smtClean="0"/>
              <a:t>-length means that every subnet in your network will have the same mask.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70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dumajstorovic\Desktop\Majstor Dunja\Udemmy\01 IP Subnetting - Zero to Hero v3\Section 3 - Subnetting\Images\1 a 7fffg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80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16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dumajstorovic\Desktop\Majstor Dunja\Udemmy\01 IP Subnetting - Zero to Hero v3\Section 3 - Subnetting\Images\1 a 7fffh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80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84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dumajstorovic\Desktop\Majstor Dunja\Udemmy\01 IP Subnetting - Zero to Hero v3\Section 3 - Subnetting\Images\1 a 7fffm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80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38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dumajstorovic\Desktop\Majstor Dunja\Udemmy\01 IP Subnetting - Zero to Hero v3\Section 3 - Subnetting\Images\1 a 7ga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80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11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dumajstorovic\Desktop\Majstor Dunja\Udemmy\01 IP Subnetting - Zero to Hero v3\Section 3 - Subnetting\Images\1 a 7gb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80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48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dumajstorovic\Desktop\Majstor Dunja\Udemmy\01 IP Subnetting - Zero to Hero v3\Section 3 - Subnetting\Images\1 a 7gbb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80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90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dumajstorovic\Desktop\Majstor Dunja\Udemmy\01 IP Subnetting - Zero to Hero v3\Section 3 - Subnetting\Images\1 a 7gb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80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18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dumajstorovic\Desktop\Majstor Dunja\Udemmy\01 IP Subnetting - Zero to Hero v3\Section 3 - Subnetting\Images\1 a 7gbd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79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99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Request</a:t>
            </a:r>
            <a:r>
              <a:rPr lang="en-US" dirty="0" smtClean="0"/>
              <a:t>: create 4 subnets, where 3 subnets should have </a:t>
            </a:r>
            <a:r>
              <a:rPr lang="en-US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 IP addresses each, and 1 subnet needs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addresses.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49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Request</a:t>
            </a:r>
            <a:r>
              <a:rPr lang="en-US" dirty="0" smtClean="0"/>
              <a:t>: create 4 subnets, where 3 subnets should have </a:t>
            </a:r>
            <a:r>
              <a:rPr lang="en-US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 IP addresses each, and 1 subnet needs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addresses.</a:t>
            </a:r>
          </a:p>
          <a:p>
            <a:endParaRPr lang="en-US" sz="500" dirty="0" smtClean="0"/>
          </a:p>
          <a:p>
            <a:r>
              <a:rPr lang="en-US" b="1" dirty="0" smtClean="0"/>
              <a:t>Solution</a:t>
            </a:r>
            <a:r>
              <a:rPr lang="en-US" dirty="0" smtClean="0"/>
              <a:t>: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5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Fixed-Length Subnet Mask (FLSM)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dumajstorovic\Desktop\Majstor Dunja\Udemmy\01 IP Subnetting - Zero to Hero v3\Section 3 - Subnetting\Images\1 a 6 a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254" y="1807844"/>
            <a:ext cx="9799489" cy="474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244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Request</a:t>
            </a:r>
            <a:r>
              <a:rPr lang="en-US" dirty="0" smtClean="0"/>
              <a:t>: create 4 subnets, where 3 subnets should have </a:t>
            </a:r>
            <a:r>
              <a:rPr lang="en-US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 IP addresses each, and 1 subnet needs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addresses.</a:t>
            </a:r>
          </a:p>
          <a:p>
            <a:endParaRPr lang="en-US" sz="500" dirty="0" smtClean="0"/>
          </a:p>
          <a:p>
            <a:r>
              <a:rPr lang="en-US" b="1" dirty="0" smtClean="0"/>
              <a:t>Solution</a:t>
            </a:r>
            <a:r>
              <a:rPr lang="en-US" dirty="0" smtClean="0"/>
              <a:t>: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920177"/>
              </p:ext>
            </p:extLst>
          </p:nvPr>
        </p:nvGraphicFramePr>
        <p:xfrm>
          <a:off x="1618345" y="3679366"/>
          <a:ext cx="8864600" cy="263676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35744"/>
                <a:gridCol w="1915885"/>
                <a:gridCol w="914400"/>
                <a:gridCol w="1807029"/>
                <a:gridCol w="3091542"/>
              </a:tblGrid>
              <a:tr h="493485">
                <a:tc>
                  <a:txBody>
                    <a:bodyPr/>
                    <a:lstStyle/>
                    <a:p>
                      <a:r>
                        <a:rPr lang="en-US" dirty="0" smtClean="0"/>
                        <a:t>Subnet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hosts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Mask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Network ID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Range of</a:t>
                      </a:r>
                      <a:r>
                        <a:rPr lang="en-US" baseline="0" dirty="0" smtClean="0"/>
                        <a:t> ‘useful’ addresses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#1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192.168.1.0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192.168.1.1 – 192.168.1.14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#2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192.168.1.16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192.168.1.17 – 192.168.1.30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#3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192.168.1.32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192.168.1.33 – 192.168.1.46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#4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192.168.1.48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192.168.1.49</a:t>
                      </a:r>
                      <a:r>
                        <a:rPr lang="en-US" baseline="0" dirty="0" smtClean="0"/>
                        <a:t> – 192.168.1.62</a:t>
                      </a:r>
                      <a:endParaRPr lang="sr-Latn-R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907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Request</a:t>
            </a:r>
            <a:r>
              <a:rPr lang="en-US" dirty="0" smtClean="0"/>
              <a:t>: create 4 subnets, where 3 subnets should have </a:t>
            </a:r>
            <a:r>
              <a:rPr lang="en-US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 IP addresses each, and 1 subnet needs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addresses.</a:t>
            </a:r>
          </a:p>
          <a:p>
            <a:endParaRPr lang="en-US" sz="500" dirty="0" smtClean="0"/>
          </a:p>
          <a:p>
            <a:r>
              <a:rPr lang="en-US" b="1" dirty="0" smtClean="0"/>
              <a:t>Solution</a:t>
            </a:r>
            <a:r>
              <a:rPr lang="en-US" dirty="0" smtClean="0"/>
              <a:t>: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444527"/>
              </p:ext>
            </p:extLst>
          </p:nvPr>
        </p:nvGraphicFramePr>
        <p:xfrm>
          <a:off x="1618345" y="3679366"/>
          <a:ext cx="8864600" cy="263676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35744"/>
                <a:gridCol w="1915885"/>
                <a:gridCol w="914400"/>
                <a:gridCol w="1807029"/>
                <a:gridCol w="3091542"/>
              </a:tblGrid>
              <a:tr h="493485">
                <a:tc>
                  <a:txBody>
                    <a:bodyPr/>
                    <a:lstStyle/>
                    <a:p>
                      <a:r>
                        <a:rPr lang="en-US" dirty="0" smtClean="0"/>
                        <a:t>Subnet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786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Request</a:t>
            </a:r>
            <a:r>
              <a:rPr lang="en-US" dirty="0" smtClean="0"/>
              <a:t>: create 4 subnets, where 3 subnets should have </a:t>
            </a:r>
            <a:r>
              <a:rPr lang="en-US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 IP addresses each, and 1 subnet needs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addresses.</a:t>
            </a:r>
          </a:p>
          <a:p>
            <a:endParaRPr lang="en-US" sz="500" dirty="0" smtClean="0"/>
          </a:p>
          <a:p>
            <a:r>
              <a:rPr lang="en-US" b="1" dirty="0" smtClean="0"/>
              <a:t>Solution</a:t>
            </a:r>
            <a:r>
              <a:rPr lang="en-US" dirty="0" smtClean="0"/>
              <a:t>: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599864"/>
              </p:ext>
            </p:extLst>
          </p:nvPr>
        </p:nvGraphicFramePr>
        <p:xfrm>
          <a:off x="1618345" y="3679366"/>
          <a:ext cx="8864600" cy="263676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35744"/>
                <a:gridCol w="1915885"/>
                <a:gridCol w="914400"/>
                <a:gridCol w="1807029"/>
                <a:gridCol w="3091542"/>
              </a:tblGrid>
              <a:tr h="493485">
                <a:tc>
                  <a:txBody>
                    <a:bodyPr/>
                    <a:lstStyle/>
                    <a:p>
                      <a:r>
                        <a:rPr lang="en-US" dirty="0" smtClean="0"/>
                        <a:t>Subnet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#1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#2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#3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#4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786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Request</a:t>
            </a:r>
            <a:r>
              <a:rPr lang="en-US" dirty="0" smtClean="0"/>
              <a:t>: create 4 subnets, where 3 subnets should have </a:t>
            </a:r>
            <a:r>
              <a:rPr lang="en-US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 IP addresses each, and 1 subnet needs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addresses.</a:t>
            </a:r>
          </a:p>
          <a:p>
            <a:endParaRPr lang="en-US" sz="500" dirty="0" smtClean="0"/>
          </a:p>
          <a:p>
            <a:r>
              <a:rPr lang="en-US" b="1" dirty="0" smtClean="0"/>
              <a:t>Solution</a:t>
            </a:r>
            <a:r>
              <a:rPr lang="en-US" dirty="0" smtClean="0"/>
              <a:t>: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406831"/>
              </p:ext>
            </p:extLst>
          </p:nvPr>
        </p:nvGraphicFramePr>
        <p:xfrm>
          <a:off x="1618345" y="3679366"/>
          <a:ext cx="8864600" cy="263676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35744"/>
                <a:gridCol w="1915885"/>
                <a:gridCol w="914400"/>
                <a:gridCol w="1807029"/>
                <a:gridCol w="3091542"/>
              </a:tblGrid>
              <a:tr h="493485">
                <a:tc>
                  <a:txBody>
                    <a:bodyPr/>
                    <a:lstStyle/>
                    <a:p>
                      <a:r>
                        <a:rPr lang="en-US" dirty="0" smtClean="0"/>
                        <a:t>Subnet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hosts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#1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#2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#3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#4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786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Request</a:t>
            </a:r>
            <a:r>
              <a:rPr lang="en-US" dirty="0" smtClean="0"/>
              <a:t>: create 4 subnets, where 3 subnets should have </a:t>
            </a:r>
            <a:r>
              <a:rPr lang="en-US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 IP addresses each, and 1 subnet needs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addresses.</a:t>
            </a:r>
          </a:p>
          <a:p>
            <a:endParaRPr lang="en-US" sz="500" dirty="0" smtClean="0"/>
          </a:p>
          <a:p>
            <a:r>
              <a:rPr lang="en-US" b="1" dirty="0" smtClean="0"/>
              <a:t>Solution</a:t>
            </a:r>
            <a:r>
              <a:rPr lang="en-US" dirty="0" smtClean="0"/>
              <a:t>: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751224"/>
              </p:ext>
            </p:extLst>
          </p:nvPr>
        </p:nvGraphicFramePr>
        <p:xfrm>
          <a:off x="1618345" y="3679366"/>
          <a:ext cx="8864600" cy="263676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35744"/>
                <a:gridCol w="1915885"/>
                <a:gridCol w="914400"/>
                <a:gridCol w="1807029"/>
                <a:gridCol w="3091542"/>
              </a:tblGrid>
              <a:tr h="493485">
                <a:tc>
                  <a:txBody>
                    <a:bodyPr/>
                    <a:lstStyle/>
                    <a:p>
                      <a:r>
                        <a:rPr lang="en-US" dirty="0" smtClean="0"/>
                        <a:t>Subnet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hosts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#1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#2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#3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#4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517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Request</a:t>
            </a:r>
            <a:r>
              <a:rPr lang="en-US" dirty="0" smtClean="0"/>
              <a:t>: create 4 subnets, where 3 subnets should have </a:t>
            </a:r>
            <a:r>
              <a:rPr lang="en-US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 IP addresses each, and 1 subnet needs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addresses.</a:t>
            </a:r>
          </a:p>
          <a:p>
            <a:endParaRPr lang="en-US" sz="500" dirty="0" smtClean="0"/>
          </a:p>
          <a:p>
            <a:r>
              <a:rPr lang="en-US" b="1" dirty="0" smtClean="0"/>
              <a:t>Solution</a:t>
            </a:r>
            <a:r>
              <a:rPr lang="en-US" dirty="0" smtClean="0"/>
              <a:t>: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276451"/>
              </p:ext>
            </p:extLst>
          </p:nvPr>
        </p:nvGraphicFramePr>
        <p:xfrm>
          <a:off x="1618345" y="3679366"/>
          <a:ext cx="8864600" cy="263676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35744"/>
                <a:gridCol w="1915885"/>
                <a:gridCol w="914400"/>
                <a:gridCol w="1807029"/>
                <a:gridCol w="3091542"/>
              </a:tblGrid>
              <a:tr h="493485">
                <a:tc>
                  <a:txBody>
                    <a:bodyPr/>
                    <a:lstStyle/>
                    <a:p>
                      <a:r>
                        <a:rPr lang="en-US" dirty="0" smtClean="0"/>
                        <a:t>Subnet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hosts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#1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#2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#3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#4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517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Request</a:t>
            </a:r>
            <a:r>
              <a:rPr lang="en-US" dirty="0" smtClean="0"/>
              <a:t>: create 4 subnets, where 3 subnets should have </a:t>
            </a:r>
            <a:r>
              <a:rPr lang="en-US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 IP addresses each, and 1 subnet needs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addresses.</a:t>
            </a:r>
          </a:p>
          <a:p>
            <a:endParaRPr lang="en-US" sz="500" dirty="0" smtClean="0"/>
          </a:p>
          <a:p>
            <a:r>
              <a:rPr lang="en-US" b="1" dirty="0" smtClean="0"/>
              <a:t>Solution</a:t>
            </a:r>
            <a:r>
              <a:rPr lang="en-US" dirty="0" smtClean="0"/>
              <a:t>: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666931"/>
              </p:ext>
            </p:extLst>
          </p:nvPr>
        </p:nvGraphicFramePr>
        <p:xfrm>
          <a:off x="1618345" y="3679366"/>
          <a:ext cx="8864600" cy="263676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35744"/>
                <a:gridCol w="1915885"/>
                <a:gridCol w="914400"/>
                <a:gridCol w="1807029"/>
                <a:gridCol w="3091542"/>
              </a:tblGrid>
              <a:tr h="493485">
                <a:tc>
                  <a:txBody>
                    <a:bodyPr/>
                    <a:lstStyle/>
                    <a:p>
                      <a:r>
                        <a:rPr lang="en-US" dirty="0" smtClean="0"/>
                        <a:t>Subnet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hosts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Mask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#1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#2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#3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#4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786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Request</a:t>
            </a:r>
            <a:r>
              <a:rPr lang="en-US" dirty="0" smtClean="0"/>
              <a:t>: create 4 subnets, where 3 subnets should have </a:t>
            </a:r>
            <a:r>
              <a:rPr lang="en-US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 IP addresses each, and 1 subnet needs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addresses.</a:t>
            </a:r>
          </a:p>
          <a:p>
            <a:endParaRPr lang="en-US" sz="500" dirty="0" smtClean="0"/>
          </a:p>
          <a:p>
            <a:r>
              <a:rPr lang="en-US" b="1" dirty="0" smtClean="0"/>
              <a:t>Solution</a:t>
            </a:r>
            <a:r>
              <a:rPr lang="en-US" dirty="0" smtClean="0"/>
              <a:t>: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685221"/>
              </p:ext>
            </p:extLst>
          </p:nvPr>
        </p:nvGraphicFramePr>
        <p:xfrm>
          <a:off x="1618345" y="3679366"/>
          <a:ext cx="8864600" cy="263676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35744"/>
                <a:gridCol w="1915885"/>
                <a:gridCol w="914400"/>
                <a:gridCol w="1807029"/>
                <a:gridCol w="3091542"/>
              </a:tblGrid>
              <a:tr h="493485">
                <a:tc>
                  <a:txBody>
                    <a:bodyPr/>
                    <a:lstStyle/>
                    <a:p>
                      <a:r>
                        <a:rPr lang="en-US" dirty="0" smtClean="0"/>
                        <a:t>Subnet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hosts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Mask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#1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#2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#3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#4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786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Request</a:t>
            </a:r>
            <a:r>
              <a:rPr lang="en-US" dirty="0" smtClean="0"/>
              <a:t>: create 4 subnets, where 3 subnets should have </a:t>
            </a:r>
            <a:r>
              <a:rPr lang="en-US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 IP addresses each, and 1 subnet needs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addresses.</a:t>
            </a:r>
          </a:p>
          <a:p>
            <a:endParaRPr lang="en-US" sz="500" dirty="0" smtClean="0"/>
          </a:p>
          <a:p>
            <a:r>
              <a:rPr lang="en-US" b="1" dirty="0" smtClean="0"/>
              <a:t>Solution</a:t>
            </a:r>
            <a:r>
              <a:rPr lang="en-US" dirty="0" smtClean="0"/>
              <a:t>: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815436"/>
              </p:ext>
            </p:extLst>
          </p:nvPr>
        </p:nvGraphicFramePr>
        <p:xfrm>
          <a:off x="1618345" y="3679366"/>
          <a:ext cx="8864600" cy="263676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35744"/>
                <a:gridCol w="1915885"/>
                <a:gridCol w="914400"/>
                <a:gridCol w="1807029"/>
                <a:gridCol w="3091542"/>
              </a:tblGrid>
              <a:tr h="493485">
                <a:tc>
                  <a:txBody>
                    <a:bodyPr/>
                    <a:lstStyle/>
                    <a:p>
                      <a:r>
                        <a:rPr lang="en-US" dirty="0" smtClean="0"/>
                        <a:t>Subnet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hosts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Mask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#1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#2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#3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#4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786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Request</a:t>
            </a:r>
            <a:r>
              <a:rPr lang="en-US" dirty="0" smtClean="0"/>
              <a:t>: create 4 subnets, where 3 subnets should have </a:t>
            </a:r>
            <a:r>
              <a:rPr lang="en-US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 IP addresses each, and 1 subnet needs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addresses.</a:t>
            </a:r>
          </a:p>
          <a:p>
            <a:endParaRPr lang="en-US" sz="500" dirty="0" smtClean="0"/>
          </a:p>
          <a:p>
            <a:r>
              <a:rPr lang="en-US" b="1" dirty="0" smtClean="0"/>
              <a:t>Solution</a:t>
            </a:r>
            <a:r>
              <a:rPr lang="en-US" dirty="0" smtClean="0"/>
              <a:t>: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116611"/>
              </p:ext>
            </p:extLst>
          </p:nvPr>
        </p:nvGraphicFramePr>
        <p:xfrm>
          <a:off x="1618345" y="3679366"/>
          <a:ext cx="8864600" cy="263676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35744"/>
                <a:gridCol w="1915885"/>
                <a:gridCol w="914400"/>
                <a:gridCol w="1807029"/>
                <a:gridCol w="3091542"/>
              </a:tblGrid>
              <a:tr h="493485">
                <a:tc>
                  <a:txBody>
                    <a:bodyPr/>
                    <a:lstStyle/>
                    <a:p>
                      <a:r>
                        <a:rPr lang="en-US" dirty="0" smtClean="0"/>
                        <a:t>Subnet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hosts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Mask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Network ID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#1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#2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#3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#4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38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umajstorovic\Desktop\Majstor Dunja\Udemmy\01 IP Subnetting - Zero to Hero v3\Section 3 - Subnetting\Images\1 a 6 b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254" y="1807844"/>
            <a:ext cx="9799492" cy="474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Fixed-Length Subnet Mask (FLSM)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07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Request</a:t>
            </a:r>
            <a:r>
              <a:rPr lang="en-US" dirty="0" smtClean="0"/>
              <a:t>: create 4 subnets, where 3 subnets should have </a:t>
            </a:r>
            <a:r>
              <a:rPr lang="en-US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 IP addresses each, and 1 subnet needs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addresses.</a:t>
            </a:r>
          </a:p>
          <a:p>
            <a:endParaRPr lang="en-US" sz="500" dirty="0" smtClean="0"/>
          </a:p>
          <a:p>
            <a:r>
              <a:rPr lang="en-US" b="1" dirty="0" smtClean="0"/>
              <a:t>Solution</a:t>
            </a:r>
            <a:r>
              <a:rPr lang="en-US" dirty="0" smtClean="0"/>
              <a:t>: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588231"/>
              </p:ext>
            </p:extLst>
          </p:nvPr>
        </p:nvGraphicFramePr>
        <p:xfrm>
          <a:off x="1618345" y="3679366"/>
          <a:ext cx="8864600" cy="263676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35744"/>
                <a:gridCol w="1915885"/>
                <a:gridCol w="914400"/>
                <a:gridCol w="1807029"/>
                <a:gridCol w="3091542"/>
              </a:tblGrid>
              <a:tr h="493485">
                <a:tc>
                  <a:txBody>
                    <a:bodyPr/>
                    <a:lstStyle/>
                    <a:p>
                      <a:r>
                        <a:rPr lang="en-US" dirty="0" smtClean="0"/>
                        <a:t>Subnet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hosts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Mask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Network ID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Range of</a:t>
                      </a:r>
                      <a:r>
                        <a:rPr lang="en-US" baseline="0" dirty="0" smtClean="0"/>
                        <a:t> ‘useful’ addresses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#1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#2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#3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#4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477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Request</a:t>
            </a:r>
            <a:r>
              <a:rPr lang="en-US" dirty="0" smtClean="0"/>
              <a:t>: create 4 subnets, where 3 subnets should have </a:t>
            </a:r>
            <a:r>
              <a:rPr lang="en-US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 IP addresses each, and 1 subnet needs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addresses.</a:t>
            </a:r>
          </a:p>
          <a:p>
            <a:endParaRPr lang="en-US" sz="500" dirty="0" smtClean="0"/>
          </a:p>
          <a:p>
            <a:r>
              <a:rPr lang="en-US" b="1" dirty="0" smtClean="0"/>
              <a:t>Solution</a:t>
            </a:r>
            <a:r>
              <a:rPr lang="en-US" dirty="0" smtClean="0"/>
              <a:t>: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966655"/>
              </p:ext>
            </p:extLst>
          </p:nvPr>
        </p:nvGraphicFramePr>
        <p:xfrm>
          <a:off x="1618345" y="3679366"/>
          <a:ext cx="8864600" cy="263676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35744"/>
                <a:gridCol w="1915885"/>
                <a:gridCol w="914400"/>
                <a:gridCol w="1807029"/>
                <a:gridCol w="3091542"/>
              </a:tblGrid>
              <a:tr h="493485">
                <a:tc>
                  <a:txBody>
                    <a:bodyPr/>
                    <a:lstStyle/>
                    <a:p>
                      <a:r>
                        <a:rPr lang="en-US" dirty="0" smtClean="0"/>
                        <a:t>Subnet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hosts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Mask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Network ID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Range of</a:t>
                      </a:r>
                      <a:r>
                        <a:rPr lang="en-US" baseline="0" dirty="0" smtClean="0"/>
                        <a:t> ‘useful’ addresses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#1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192.168.1.0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#2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#3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#4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477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Request</a:t>
            </a:r>
            <a:r>
              <a:rPr lang="en-US" dirty="0" smtClean="0"/>
              <a:t>: create 4 subnets, where 3 subnets should have </a:t>
            </a:r>
            <a:r>
              <a:rPr lang="en-US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 IP addresses each, and 1 subnet needs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addresses.</a:t>
            </a:r>
          </a:p>
          <a:p>
            <a:endParaRPr lang="en-US" sz="500" dirty="0" smtClean="0"/>
          </a:p>
          <a:p>
            <a:r>
              <a:rPr lang="en-US" b="1" dirty="0" smtClean="0"/>
              <a:t>Solution</a:t>
            </a:r>
            <a:r>
              <a:rPr lang="en-US" dirty="0" smtClean="0"/>
              <a:t>: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726912"/>
              </p:ext>
            </p:extLst>
          </p:nvPr>
        </p:nvGraphicFramePr>
        <p:xfrm>
          <a:off x="1618345" y="3679366"/>
          <a:ext cx="8864600" cy="263676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35744"/>
                <a:gridCol w="1915885"/>
                <a:gridCol w="914400"/>
                <a:gridCol w="1807029"/>
                <a:gridCol w="3091542"/>
              </a:tblGrid>
              <a:tr h="493485">
                <a:tc>
                  <a:txBody>
                    <a:bodyPr/>
                    <a:lstStyle/>
                    <a:p>
                      <a:r>
                        <a:rPr lang="en-US" dirty="0" smtClean="0"/>
                        <a:t>Subnet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hosts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Mask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Network ID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Range of</a:t>
                      </a:r>
                      <a:r>
                        <a:rPr lang="en-US" baseline="0" dirty="0" smtClean="0"/>
                        <a:t> ‘useful’ addresses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#1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192.168.1.0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192.168.1.1 – 192.168.1.14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#2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#3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#4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477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Request</a:t>
            </a:r>
            <a:r>
              <a:rPr lang="en-US" dirty="0" smtClean="0"/>
              <a:t>: create 4 subnets, where 3 subnets should have </a:t>
            </a:r>
            <a:r>
              <a:rPr lang="en-US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 IP addresses each, and 1 subnet needs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addresses.</a:t>
            </a:r>
          </a:p>
          <a:p>
            <a:endParaRPr lang="en-US" sz="500" dirty="0" smtClean="0"/>
          </a:p>
          <a:p>
            <a:r>
              <a:rPr lang="en-US" b="1" dirty="0" smtClean="0"/>
              <a:t>Solution</a:t>
            </a:r>
            <a:r>
              <a:rPr lang="en-US" dirty="0" smtClean="0"/>
              <a:t>: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426871"/>
              </p:ext>
            </p:extLst>
          </p:nvPr>
        </p:nvGraphicFramePr>
        <p:xfrm>
          <a:off x="1618345" y="3679366"/>
          <a:ext cx="8864600" cy="263676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35744"/>
                <a:gridCol w="1915885"/>
                <a:gridCol w="914400"/>
                <a:gridCol w="1807029"/>
                <a:gridCol w="3091542"/>
              </a:tblGrid>
              <a:tr h="493485">
                <a:tc>
                  <a:txBody>
                    <a:bodyPr/>
                    <a:lstStyle/>
                    <a:p>
                      <a:r>
                        <a:rPr lang="en-US" dirty="0" smtClean="0"/>
                        <a:t>Subnet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hosts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Mask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Network ID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Range of</a:t>
                      </a:r>
                      <a:r>
                        <a:rPr lang="en-US" baseline="0" dirty="0" smtClean="0"/>
                        <a:t> ‘useful’ addresses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#1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192.168.1.0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192.168.1.1 – 192.168.1.14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#2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192.168.1.16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#3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#4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2996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Request</a:t>
            </a:r>
            <a:r>
              <a:rPr lang="en-US" dirty="0" smtClean="0"/>
              <a:t>: create 4 subnets, where 3 subnets should have </a:t>
            </a:r>
            <a:r>
              <a:rPr lang="en-US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 IP addresses each, and 1 subnet needs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addresses.</a:t>
            </a:r>
          </a:p>
          <a:p>
            <a:endParaRPr lang="en-US" sz="500" dirty="0" smtClean="0"/>
          </a:p>
          <a:p>
            <a:r>
              <a:rPr lang="en-US" b="1" dirty="0" smtClean="0"/>
              <a:t>Solution</a:t>
            </a:r>
            <a:r>
              <a:rPr lang="en-US" dirty="0" smtClean="0"/>
              <a:t>: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271009"/>
              </p:ext>
            </p:extLst>
          </p:nvPr>
        </p:nvGraphicFramePr>
        <p:xfrm>
          <a:off x="1618345" y="3679366"/>
          <a:ext cx="8864600" cy="263676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35744"/>
                <a:gridCol w="1915885"/>
                <a:gridCol w="914400"/>
                <a:gridCol w="1807029"/>
                <a:gridCol w="3091542"/>
              </a:tblGrid>
              <a:tr h="493485">
                <a:tc>
                  <a:txBody>
                    <a:bodyPr/>
                    <a:lstStyle/>
                    <a:p>
                      <a:r>
                        <a:rPr lang="en-US" dirty="0" smtClean="0"/>
                        <a:t>Subnet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hosts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Mask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Network ID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Range of</a:t>
                      </a:r>
                      <a:r>
                        <a:rPr lang="en-US" baseline="0" dirty="0" smtClean="0"/>
                        <a:t> ‘useful’ addresses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#1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192.168.1.0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192.168.1.1 – 192.168.1.14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#2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192.168.1.16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192.168.1.17 – 192.168.1.30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#3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#4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2996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Request</a:t>
            </a:r>
            <a:r>
              <a:rPr lang="en-US" dirty="0" smtClean="0"/>
              <a:t>: create 4 subnets, where 3 subnets should have </a:t>
            </a:r>
            <a:r>
              <a:rPr lang="en-US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 IP addresses each, and 1 subnet needs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addresses.</a:t>
            </a:r>
          </a:p>
          <a:p>
            <a:endParaRPr lang="en-US" sz="500" dirty="0" smtClean="0"/>
          </a:p>
          <a:p>
            <a:r>
              <a:rPr lang="en-US" b="1" dirty="0" smtClean="0"/>
              <a:t>Solution</a:t>
            </a:r>
            <a:r>
              <a:rPr lang="en-US" dirty="0" smtClean="0"/>
              <a:t>: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413670"/>
              </p:ext>
            </p:extLst>
          </p:nvPr>
        </p:nvGraphicFramePr>
        <p:xfrm>
          <a:off x="1618345" y="3679366"/>
          <a:ext cx="8864600" cy="263676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35744"/>
                <a:gridCol w="1915885"/>
                <a:gridCol w="914400"/>
                <a:gridCol w="1807029"/>
                <a:gridCol w="3091542"/>
              </a:tblGrid>
              <a:tr h="493485">
                <a:tc>
                  <a:txBody>
                    <a:bodyPr/>
                    <a:lstStyle/>
                    <a:p>
                      <a:r>
                        <a:rPr lang="en-US" dirty="0" smtClean="0"/>
                        <a:t>Subnet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hosts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Mask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Network ID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Range of</a:t>
                      </a:r>
                      <a:r>
                        <a:rPr lang="en-US" baseline="0" dirty="0" smtClean="0"/>
                        <a:t> ‘useful’ addresses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#1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192.168.1.0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192.168.1.1 – 192.168.1.14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#2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192.168.1.16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192.168.1.17 – 192.168.1.30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#3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192.168.1.32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#4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2996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Request</a:t>
            </a:r>
            <a:r>
              <a:rPr lang="en-US" dirty="0" smtClean="0"/>
              <a:t>: create 4 subnets, where 3 subnets should have </a:t>
            </a:r>
            <a:r>
              <a:rPr lang="en-US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 IP addresses each, and 1 subnet needs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addresses.</a:t>
            </a:r>
          </a:p>
          <a:p>
            <a:endParaRPr lang="en-US" sz="500" dirty="0" smtClean="0"/>
          </a:p>
          <a:p>
            <a:r>
              <a:rPr lang="en-US" b="1" dirty="0" smtClean="0"/>
              <a:t>Solution</a:t>
            </a:r>
            <a:r>
              <a:rPr lang="en-US" dirty="0" smtClean="0"/>
              <a:t>: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9155"/>
              </p:ext>
            </p:extLst>
          </p:nvPr>
        </p:nvGraphicFramePr>
        <p:xfrm>
          <a:off x="1618345" y="3679366"/>
          <a:ext cx="8864600" cy="263676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35744"/>
                <a:gridCol w="1915885"/>
                <a:gridCol w="914400"/>
                <a:gridCol w="1807029"/>
                <a:gridCol w="3091542"/>
              </a:tblGrid>
              <a:tr h="493485">
                <a:tc>
                  <a:txBody>
                    <a:bodyPr/>
                    <a:lstStyle/>
                    <a:p>
                      <a:r>
                        <a:rPr lang="en-US" dirty="0" smtClean="0"/>
                        <a:t>Subnet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hosts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Mask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Network ID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Range of</a:t>
                      </a:r>
                      <a:r>
                        <a:rPr lang="en-US" baseline="0" dirty="0" smtClean="0"/>
                        <a:t> ‘useful’ addresses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#1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192.168.1.0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192.168.1.1 – 192.168.1.14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#2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192.168.1.16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192.168.1.17 – 192.168.1.30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#3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192.168.1.32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192.168.1.33 – 192.168.1.46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#4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539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Request</a:t>
            </a:r>
            <a:r>
              <a:rPr lang="en-US" dirty="0" smtClean="0"/>
              <a:t>: create 4 subnets, where 3 subnets should have </a:t>
            </a:r>
            <a:r>
              <a:rPr lang="en-US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 IP addresses each, and 1 subnet needs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addresses.</a:t>
            </a:r>
          </a:p>
          <a:p>
            <a:endParaRPr lang="en-US" sz="500" dirty="0" smtClean="0"/>
          </a:p>
          <a:p>
            <a:r>
              <a:rPr lang="en-US" b="1" dirty="0" smtClean="0"/>
              <a:t>Solution</a:t>
            </a:r>
            <a:r>
              <a:rPr lang="en-US" dirty="0" smtClean="0"/>
              <a:t>: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167785"/>
              </p:ext>
            </p:extLst>
          </p:nvPr>
        </p:nvGraphicFramePr>
        <p:xfrm>
          <a:off x="1618345" y="3679366"/>
          <a:ext cx="8864600" cy="263676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35744"/>
                <a:gridCol w="1915885"/>
                <a:gridCol w="914400"/>
                <a:gridCol w="1807029"/>
                <a:gridCol w="3091542"/>
              </a:tblGrid>
              <a:tr h="493485">
                <a:tc>
                  <a:txBody>
                    <a:bodyPr/>
                    <a:lstStyle/>
                    <a:p>
                      <a:r>
                        <a:rPr lang="en-US" dirty="0" smtClean="0"/>
                        <a:t>Subnet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hosts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Mask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Network ID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Range of</a:t>
                      </a:r>
                      <a:r>
                        <a:rPr lang="en-US" baseline="0" dirty="0" smtClean="0"/>
                        <a:t> ‘useful’ addresses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#1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192.168.1.0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192.168.1.1 – 192.168.1.14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#2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192.168.1.16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192.168.1.17 – 192.168.1.30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#3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192.168.1.32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192.168.1.33 – 192.168.1.46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#4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192.168.1.48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sr-Latn-R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539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Request</a:t>
            </a:r>
            <a:r>
              <a:rPr lang="en-US" dirty="0" smtClean="0"/>
              <a:t>: create 4 subnets, where 3 subnets should have </a:t>
            </a:r>
            <a:r>
              <a:rPr lang="en-US" dirty="0" smtClean="0">
                <a:solidFill>
                  <a:srgbClr val="00B050"/>
                </a:solidFill>
              </a:rPr>
              <a:t>5</a:t>
            </a:r>
            <a:r>
              <a:rPr lang="en-US" dirty="0" smtClean="0"/>
              <a:t> IP addresses each, and 1 subnet needs 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addresses.</a:t>
            </a:r>
          </a:p>
          <a:p>
            <a:endParaRPr lang="en-US" sz="500" dirty="0" smtClean="0"/>
          </a:p>
          <a:p>
            <a:r>
              <a:rPr lang="en-US" b="1" dirty="0" smtClean="0"/>
              <a:t>Solution</a:t>
            </a:r>
            <a:r>
              <a:rPr lang="en-US" dirty="0" smtClean="0"/>
              <a:t>: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49723"/>
              </p:ext>
            </p:extLst>
          </p:nvPr>
        </p:nvGraphicFramePr>
        <p:xfrm>
          <a:off x="1618345" y="3679366"/>
          <a:ext cx="8864600" cy="263676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35744"/>
                <a:gridCol w="1915885"/>
                <a:gridCol w="914400"/>
                <a:gridCol w="1807029"/>
                <a:gridCol w="3091542"/>
              </a:tblGrid>
              <a:tr h="493485">
                <a:tc>
                  <a:txBody>
                    <a:bodyPr/>
                    <a:lstStyle/>
                    <a:p>
                      <a:r>
                        <a:rPr lang="en-US" dirty="0" smtClean="0"/>
                        <a:t>Subnet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hosts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Mask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Network ID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Range of</a:t>
                      </a:r>
                      <a:r>
                        <a:rPr lang="en-US" baseline="0" dirty="0" smtClean="0"/>
                        <a:t> ‘useful’ addresses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#1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192.168.1.0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192.168.1.1 – 192.168.1.14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#2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192.168.1.16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192.168.1.17 – 192.168.1.30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#3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192.168.1.32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192.168.1.33 – 192.168.1.46</a:t>
                      </a:r>
                      <a:endParaRPr lang="sr-Latn-RS" dirty="0"/>
                    </a:p>
                  </a:txBody>
                  <a:tcPr anchor="ctr"/>
                </a:tc>
              </a:tr>
              <a:tr h="5358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  #4</a:t>
                      </a:r>
                      <a:endParaRPr lang="sr-Latn-R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/28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192.168.1.48</a:t>
                      </a:r>
                      <a:endParaRPr lang="sr-Lat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192.168.1.49</a:t>
                      </a:r>
                      <a:r>
                        <a:rPr lang="en-US" baseline="0" dirty="0" smtClean="0"/>
                        <a:t> – 192.168.1.62</a:t>
                      </a:r>
                      <a:endParaRPr lang="sr-Latn-R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0321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E78A74-4DF3-467B-8EAC-205FD754A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122362"/>
            <a:ext cx="12191999" cy="30459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IP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Subnetting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– Zero to Hero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/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Fixed-Length Subnet Mask (FLSM)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CA80B71-6D35-4CBA-9EDB-3AC12FF2B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1266"/>
            <a:ext cx="9144000" cy="1655762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CyberQuince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C7790E0-F9D9-49E0-9F83-A51FBC01B779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06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dumajstorovic\Desktop\Majstor Dunja\Udemmy\01 IP Subnetting - Zero to Hero v3\Section 3 - Subnetting\Images\1 a 7a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80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74972" y="1219199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192.168.1.0</a:t>
            </a:r>
            <a:endParaRPr lang="sr-Latn-RS" sz="2400" b="1" dirty="0"/>
          </a:p>
        </p:txBody>
      </p:sp>
    </p:spTree>
    <p:extLst>
      <p:ext uri="{BB962C8B-B14F-4D97-AF65-F5344CB8AC3E}">
        <p14:creationId xmlns:p14="http://schemas.microsoft.com/office/powerpoint/2010/main" val="3468548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umajstorovic\Desktop\Majstor Dunja\Udemmy\01 IP Subnetting - Zero to Hero v3\Section 3 - Subnetting\Images\1 a 7b pd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80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70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umajstorovic\Desktop\Majstor Dunja\Udemmy\01 IP Subnetting - Zero to Hero v3\Section 3 - Subnetting\Images\1 a 7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80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56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umajstorovic\Desktop\Majstor Dunja\Udemmy\01 IP Subnetting - Zero to Hero v3\Section 3 - Subnetting\Images\1 a 7c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80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47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umajstorovic\Desktop\Majstor Dunja\Udemmy\01 IP Subnetting - Zero to Hero v3\Section 3 - Subnetting\Images\1 a 7d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80" y="1808480"/>
            <a:ext cx="9739439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 Simple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77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1327</Words>
  <Application>Microsoft Office PowerPoint</Application>
  <PresentationFormat>Custom</PresentationFormat>
  <Paragraphs>415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IP Subnetting – Zero to Hero  Fixed-Length Subnet Mask (FLSM)</vt:lpstr>
      <vt:lpstr>Fixed-Length Subnet Mask (FLSM)</vt:lpstr>
      <vt:lpstr>Fixed-Length Subnet Mask (FLSM)</vt:lpstr>
      <vt:lpstr>Fixed-Length Subnet Mask (FLSM)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IP Subnetting – Zero to Hero  Fixed-Length Subnet Mask (FLSM)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Dunja Majstorovic</dc:creator>
  <cp:lastModifiedBy>Dunja Majstorovic</cp:lastModifiedBy>
  <cp:revision>37</cp:revision>
  <dcterms:created xsi:type="dcterms:W3CDTF">2018-08-25T17:51:56Z</dcterms:created>
  <dcterms:modified xsi:type="dcterms:W3CDTF">2018-10-30T06:26:09Z</dcterms:modified>
</cp:coreProperties>
</file>